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7"/>
  </p:notesMasterIdLst>
  <p:handoutMasterIdLst>
    <p:handoutMasterId r:id="rId18"/>
  </p:handoutMasterIdLst>
  <p:sldIdLst>
    <p:sldId id="272" r:id="rId2"/>
    <p:sldId id="288" r:id="rId3"/>
    <p:sldId id="276" r:id="rId4"/>
    <p:sldId id="277" r:id="rId5"/>
    <p:sldId id="275" r:id="rId6"/>
    <p:sldId id="278" r:id="rId7"/>
    <p:sldId id="279" r:id="rId8"/>
    <p:sldId id="284" r:id="rId9"/>
    <p:sldId id="280" r:id="rId10"/>
    <p:sldId id="281" r:id="rId11"/>
    <p:sldId id="282" r:id="rId12"/>
    <p:sldId id="286" r:id="rId13"/>
    <p:sldId id="287" r:id="rId14"/>
    <p:sldId id="285" r:id="rId15"/>
    <p:sldId id="283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9CB"/>
    <a:srgbClr val="FCE8AE"/>
    <a:srgbClr val="00BF78"/>
    <a:srgbClr val="29D1D1"/>
    <a:srgbClr val="BF7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4"/>
    <p:restoredTop sz="94661"/>
  </p:normalViewPr>
  <p:slideViewPr>
    <p:cSldViewPr snapToGrid="0" snapToObjects="1">
      <p:cViewPr varScale="1">
        <p:scale>
          <a:sx n="82" d="100"/>
          <a:sy n="82" d="100"/>
        </p:scale>
        <p:origin x="8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9" d="100"/>
          <a:sy n="159" d="100"/>
        </p:scale>
        <p:origin x="431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068ECDB4-E0AB-C148-B088-BBC9981308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id="{82B60188-2E7F-EC4B-BE5D-FBB3EA2332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46D9A-1AFD-6E4C-86B3-309C9B3FD484}" type="datetimeFigureOut">
              <a:rPr lang="es-ES" smtClean="0"/>
              <a:t>22/03/2021</a:t>
            </a:fld>
            <a:endParaRPr lang="es-ES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id="{6FD2D272-F9D6-AE48-88C5-35DB56333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6F8D9131-FB17-F640-94F4-1074D01519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39602-09EB-0B42-B682-ACDABE116D4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666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8DFDE-D8AF-DB47-A178-1182BBFF0CDB}" type="datetimeFigureOut">
              <a:rPr lang="es-ES" smtClean="0"/>
              <a:t>22/03/2021</a:t>
            </a:fld>
            <a:endParaRPr lang="es-ES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17812-6513-BA4D-BAB2-AF56D877700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51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74496A-4C9F-A846-BF66-F2D83094EF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577464"/>
            <a:ext cx="7253146" cy="1325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>
                <a:solidFill>
                  <a:srgbClr val="00BF78"/>
                </a:solidFill>
              </a:defRPr>
            </a:lvl1pPr>
          </a:lstStyle>
          <a:p>
            <a:r>
              <a:rPr lang="es-ES" dirty="0"/>
              <a:t>PRESENTATION </a:t>
            </a:r>
            <a:br>
              <a:rPr lang="es-ES" dirty="0"/>
            </a:br>
            <a:r>
              <a:rPr lang="es-ES" dirty="0"/>
              <a:t>TITLE</a:t>
            </a:r>
          </a:p>
        </p:txBody>
      </p:sp>
      <p:sp>
        <p:nvSpPr>
          <p:cNvPr id="7" name="Marcador de posición de texto 6">
            <a:extLst>
              <a:ext uri="{FF2B5EF4-FFF2-40B4-BE49-F238E27FC236}">
                <a16:creationId xmlns:a16="http://schemas.microsoft.com/office/drawing/2014/main" id="{8C29E153-B57E-5D40-9CCF-518A390B41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7212" y="2050646"/>
            <a:ext cx="7253933" cy="1544961"/>
          </a:xfrm>
        </p:spPr>
        <p:txBody>
          <a:bodyPr>
            <a:normAutofit/>
          </a:bodyPr>
          <a:lstStyle>
            <a:lvl1pPr marL="0" indent="0">
              <a:buNone/>
              <a:defRPr sz="4000" b="1" i="1"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878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6C74937-3BE7-A649-936B-D0C747DB5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577464"/>
            <a:ext cx="725314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PRESENTATION </a:t>
            </a:r>
            <a:br>
              <a:rPr lang="es-ES" dirty="0"/>
            </a:br>
            <a:r>
              <a:rPr lang="es-ES" dirty="0"/>
              <a:t>TITLE</a:t>
            </a:r>
          </a:p>
        </p:txBody>
      </p:sp>
      <p:sp>
        <p:nvSpPr>
          <p:cNvPr id="6" name="Marcador de posición de texto 6">
            <a:extLst>
              <a:ext uri="{FF2B5EF4-FFF2-40B4-BE49-F238E27FC236}">
                <a16:creationId xmlns:a16="http://schemas.microsoft.com/office/drawing/2014/main" id="{DA4092CE-D634-2E42-B9B9-6FFFB51DAA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7212" y="2050646"/>
            <a:ext cx="7253933" cy="1544961"/>
          </a:xfrm>
        </p:spPr>
        <p:txBody>
          <a:bodyPr>
            <a:normAutofit/>
          </a:bodyPr>
          <a:lstStyle>
            <a:lvl1pPr marL="0" indent="0">
              <a:buNone/>
              <a:defRPr sz="4000" b="1" i="1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13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5F6150C5-090F-9545-9EC1-C0B2317FB6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577464"/>
            <a:ext cx="10414800" cy="8018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PRESENTATION TITLE</a:t>
            </a:r>
          </a:p>
        </p:txBody>
      </p:sp>
      <p:sp>
        <p:nvSpPr>
          <p:cNvPr id="9" name="Marcador de posición de texto 6">
            <a:extLst>
              <a:ext uri="{FF2B5EF4-FFF2-40B4-BE49-F238E27FC236}">
                <a16:creationId xmlns:a16="http://schemas.microsoft.com/office/drawing/2014/main" id="{29D153DC-CB82-AE4D-B7A9-A40AE687C9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7212" y="1513417"/>
            <a:ext cx="10415588" cy="640848"/>
          </a:xfrm>
        </p:spPr>
        <p:txBody>
          <a:bodyPr>
            <a:normAutofit/>
          </a:bodyPr>
          <a:lstStyle>
            <a:lvl1pPr marL="0" indent="0">
              <a:buNone/>
              <a:defRPr sz="4000" b="1" i="1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1" name="Marcador de posición de texto 10">
            <a:extLst>
              <a:ext uri="{FF2B5EF4-FFF2-40B4-BE49-F238E27FC236}">
                <a16:creationId xmlns:a16="http://schemas.microsoft.com/office/drawing/2014/main" id="{6AE26E92-A236-F641-B102-5BAC65BF46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212" y="2280584"/>
            <a:ext cx="10415587" cy="736196"/>
          </a:xfrm>
        </p:spPr>
        <p:txBody>
          <a:bodyPr/>
          <a:lstStyle>
            <a:lvl1pPr marL="0" indent="0">
              <a:buNone/>
              <a:defRPr b="0" i="1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s-ES" dirty="0" err="1"/>
              <a:t>Name</a:t>
            </a:r>
            <a:r>
              <a:rPr lang="es-ES" dirty="0"/>
              <a:t> </a:t>
            </a:r>
            <a:r>
              <a:rPr lang="es-ES" dirty="0" err="1"/>
              <a:t>surname</a:t>
            </a:r>
            <a:endParaRPr lang="es-ES" dirty="0"/>
          </a:p>
        </p:txBody>
      </p:sp>
      <p:sp>
        <p:nvSpPr>
          <p:cNvPr id="13" name="Marcador de posición de texto 12">
            <a:extLst>
              <a:ext uri="{FF2B5EF4-FFF2-40B4-BE49-F238E27FC236}">
                <a16:creationId xmlns:a16="http://schemas.microsoft.com/office/drawing/2014/main" id="{5D791237-0BA8-8742-A57A-81DE6AC0C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7212" y="4372882"/>
            <a:ext cx="2449459" cy="349089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s-ES" dirty="0"/>
              <a:t>BERLIN</a:t>
            </a:r>
          </a:p>
        </p:txBody>
      </p:sp>
      <p:sp>
        <p:nvSpPr>
          <p:cNvPr id="14" name="Marcador de posición de texto 12">
            <a:extLst>
              <a:ext uri="{FF2B5EF4-FFF2-40B4-BE49-F238E27FC236}">
                <a16:creationId xmlns:a16="http://schemas.microsoft.com/office/drawing/2014/main" id="{B4857A62-5BDF-E342-B796-0C837361AC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06683" y="4372882"/>
            <a:ext cx="2549525" cy="349089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s-ES" dirty="0"/>
              <a:t>09-13</a:t>
            </a:r>
          </a:p>
        </p:txBody>
      </p:sp>
      <p:sp>
        <p:nvSpPr>
          <p:cNvPr id="15" name="Marcador de posición de texto 12">
            <a:extLst>
              <a:ext uri="{FF2B5EF4-FFF2-40B4-BE49-F238E27FC236}">
                <a16:creationId xmlns:a16="http://schemas.microsoft.com/office/drawing/2014/main" id="{1A29AF83-AA6A-9240-B997-25F09A9F3E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7212" y="4822333"/>
            <a:ext cx="2449459" cy="34908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/>
              <a:t>Germany</a:t>
            </a:r>
            <a:endParaRPr lang="es-ES" dirty="0"/>
          </a:p>
        </p:txBody>
      </p:sp>
      <p:sp>
        <p:nvSpPr>
          <p:cNvPr id="16" name="Marcador de posición de texto 12">
            <a:extLst>
              <a:ext uri="{FF2B5EF4-FFF2-40B4-BE49-F238E27FC236}">
                <a16:creationId xmlns:a16="http://schemas.microsoft.com/office/drawing/2014/main" id="{2117F2F4-1764-8C4F-9095-62E3435AB1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06683" y="4822333"/>
            <a:ext cx="2549525" cy="34908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/>
              <a:t>November</a:t>
            </a:r>
            <a:r>
              <a:rPr lang="es-ES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40114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D1941C98-A27C-5D40-8F27-C0325C3C418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57212" y="3731217"/>
            <a:ext cx="3932237" cy="194116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</a:t>
            </a:r>
            <a:r>
              <a:rPr lang="es-ES" dirty="0" err="1"/>
              <a:t>dolororem</a:t>
            </a:r>
            <a:endParaRPr lang="es-ES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A1E6629-9AE7-EC40-8170-4B3982CD9A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643179"/>
            <a:ext cx="10414800" cy="573437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0BF78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s-ES" dirty="0"/>
              <a:t>ABOUT THE WEEK</a:t>
            </a:r>
          </a:p>
        </p:txBody>
      </p:sp>
      <p:sp>
        <p:nvSpPr>
          <p:cNvPr id="9" name="Marcador de posición de texto 6">
            <a:extLst>
              <a:ext uri="{FF2B5EF4-FFF2-40B4-BE49-F238E27FC236}">
                <a16:creationId xmlns:a16="http://schemas.microsoft.com/office/drawing/2014/main" id="{E50690FD-2255-694D-BAF0-A49CE4BE03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7212" y="1216616"/>
            <a:ext cx="10415588" cy="640848"/>
          </a:xfrm>
        </p:spPr>
        <p:txBody>
          <a:bodyPr>
            <a:normAutofit/>
          </a:bodyPr>
          <a:lstStyle>
            <a:lvl1pPr marL="0" indent="0">
              <a:buNone/>
              <a:defRPr sz="5400" b="0" i="0">
                <a:solidFill>
                  <a:srgbClr val="00BF78"/>
                </a:solidFill>
                <a:latin typeface="EC Square Sans Pro Light" panose="020B0506040000020004" pitchFamily="34" charset="0"/>
              </a:defRPr>
            </a:lvl1pPr>
          </a:lstStyle>
          <a:p>
            <a:pPr lvl="0"/>
            <a:r>
              <a:rPr lang="es-ES" dirty="0"/>
              <a:t>2020</a:t>
            </a:r>
          </a:p>
        </p:txBody>
      </p:sp>
      <p:sp>
        <p:nvSpPr>
          <p:cNvPr id="10" name="Marcador de posición de texto 3">
            <a:extLst>
              <a:ext uri="{FF2B5EF4-FFF2-40B4-BE49-F238E27FC236}">
                <a16:creationId xmlns:a16="http://schemas.microsoft.com/office/drawing/2014/main" id="{F54CDD96-AA5B-C54C-809E-20A7017A177C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557213" y="2630838"/>
            <a:ext cx="3932237" cy="988016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latin typeface="EC Square Sans Pro" panose="020B05060400000200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LAOREET DOLORE MAGNA ALIQUAM ERAT VOLUTPAT. UT WISI ENIM</a:t>
            </a:r>
          </a:p>
        </p:txBody>
      </p:sp>
    </p:spTree>
    <p:extLst>
      <p:ext uri="{BB962C8B-B14F-4D97-AF65-F5344CB8AC3E}">
        <p14:creationId xmlns:p14="http://schemas.microsoft.com/office/powerpoint/2010/main" val="1212737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0A6BF5-D6EC-E94F-9B42-01CAF04ED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231" y="25200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/>
            </a:lvl1pPr>
          </a:lstStyle>
          <a:p>
            <a:r>
              <a:rPr lang="es-ES" dirty="0"/>
              <a:t>TITLE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144BF1-3AEA-0549-BFA1-A0AADF7721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9231" y="1825624"/>
            <a:ext cx="10515600" cy="35188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b="1" i="1">
                <a:latin typeface="EC Square Sans Pro" panose="020B05060400000200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 dirty="0"/>
              <a:t>EDIT MASTER TEXT STYLES</a:t>
            </a:r>
          </a:p>
        </p:txBody>
      </p:sp>
      <p:sp>
        <p:nvSpPr>
          <p:cNvPr id="11" name="Marcador de posición de texto 10">
            <a:extLst>
              <a:ext uri="{FF2B5EF4-FFF2-40B4-BE49-F238E27FC236}">
                <a16:creationId xmlns:a16="http://schemas.microsoft.com/office/drawing/2014/main" id="{A7ECD811-5E84-F849-81CC-8F56F2B52A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231" y="2278062"/>
            <a:ext cx="10515600" cy="340206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068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C6D90-13F5-5F47-9DB3-DAD4272CA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25200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F78"/>
                </a:solidFill>
              </a:defRPr>
            </a:lvl1pPr>
          </a:lstStyle>
          <a:p>
            <a:r>
              <a:rPr lang="es-ES" dirty="0"/>
              <a:t>TITLE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7E1F9F15-6BDA-E940-98C3-01476A98F7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8000" y="2208508"/>
            <a:ext cx="5157787" cy="359654"/>
          </a:xfrm>
        </p:spPr>
        <p:txBody>
          <a:bodyPr anchor="b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 MASTER TEXT STYLES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254671-8B27-E949-BDEE-0E72E79CAD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7999" y="2671762"/>
            <a:ext cx="5157787" cy="297737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A594AE10-F689-694B-8ABE-7F64123CA57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75943" y="2208508"/>
            <a:ext cx="5183188" cy="359654"/>
          </a:xfrm>
        </p:spPr>
        <p:txBody>
          <a:bodyPr anchor="b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 MASTER TEXT STYLES</a:t>
            </a:r>
          </a:p>
        </p:txBody>
      </p:sp>
      <p:sp>
        <p:nvSpPr>
          <p:cNvPr id="11" name="Marcador de posición de texto 10">
            <a:extLst>
              <a:ext uri="{FF2B5EF4-FFF2-40B4-BE49-F238E27FC236}">
                <a16:creationId xmlns:a16="http://schemas.microsoft.com/office/drawing/2014/main" id="{A3D99875-D4AA-6543-9EB5-5A3B1A882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213" y="1717558"/>
            <a:ext cx="5158573" cy="387350"/>
          </a:xfrm>
        </p:spPr>
        <p:txBody>
          <a:bodyPr>
            <a:noAutofit/>
          </a:bodyPr>
          <a:lstStyle>
            <a:lvl1pPr marL="0" indent="0">
              <a:buNone/>
              <a:defRPr sz="2800" b="1" i="1"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  <p:sp>
        <p:nvSpPr>
          <p:cNvPr id="12" name="Marcador de posición de texto 10">
            <a:extLst>
              <a:ext uri="{FF2B5EF4-FFF2-40B4-BE49-F238E27FC236}">
                <a16:creationId xmlns:a16="http://schemas.microsoft.com/office/drawing/2014/main" id="{6D16B82F-3921-F040-A441-C4289DB47A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75943" y="1717558"/>
            <a:ext cx="5183188" cy="387350"/>
          </a:xfrm>
        </p:spPr>
        <p:txBody>
          <a:bodyPr>
            <a:noAutofit/>
          </a:bodyPr>
          <a:lstStyle>
            <a:lvl1pPr marL="0" indent="0">
              <a:buNone/>
              <a:defRPr sz="2800" b="1" i="1"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  <p:sp>
        <p:nvSpPr>
          <p:cNvPr id="13" name="Marcador de contenido 3">
            <a:extLst>
              <a:ext uri="{FF2B5EF4-FFF2-40B4-BE49-F238E27FC236}">
                <a16:creationId xmlns:a16="http://schemas.microsoft.com/office/drawing/2014/main" id="{4DDC5F8B-4D04-4A48-A776-B5BEC30DD163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575943" y="2671762"/>
            <a:ext cx="5157787" cy="297737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472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BB812-F6AF-8040-BFB1-074AB7ECE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252001"/>
            <a:ext cx="10515600" cy="104985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es-ES" dirty="0"/>
              <a:t>TITLE</a:t>
            </a:r>
          </a:p>
        </p:txBody>
      </p:sp>
      <p:sp>
        <p:nvSpPr>
          <p:cNvPr id="7" name="Marcador de posición de texto 2">
            <a:extLst>
              <a:ext uri="{FF2B5EF4-FFF2-40B4-BE49-F238E27FC236}">
                <a16:creationId xmlns:a16="http://schemas.microsoft.com/office/drawing/2014/main" id="{74D39380-4286-B94D-B066-750BFAF1114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8000" y="2208508"/>
            <a:ext cx="5157787" cy="359654"/>
          </a:xfrm>
        </p:spPr>
        <p:txBody>
          <a:bodyPr anchor="b"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 MASTER TEXT STYLES</a:t>
            </a:r>
          </a:p>
        </p:txBody>
      </p:sp>
      <p:sp>
        <p:nvSpPr>
          <p:cNvPr id="8" name="Marcador de contenido 3">
            <a:extLst>
              <a:ext uri="{FF2B5EF4-FFF2-40B4-BE49-F238E27FC236}">
                <a16:creationId xmlns:a16="http://schemas.microsoft.com/office/drawing/2014/main" id="{A82AB738-AD38-C642-965F-AC86650606E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7999" y="2671762"/>
            <a:ext cx="5157787" cy="297737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</p:txBody>
      </p:sp>
      <p:sp>
        <p:nvSpPr>
          <p:cNvPr id="9" name="Marcador de posición de texto 10">
            <a:extLst>
              <a:ext uri="{FF2B5EF4-FFF2-40B4-BE49-F238E27FC236}">
                <a16:creationId xmlns:a16="http://schemas.microsoft.com/office/drawing/2014/main" id="{13443C07-2C19-F14E-A261-338B0A3834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213" y="1717558"/>
            <a:ext cx="5158573" cy="387350"/>
          </a:xfrm>
        </p:spPr>
        <p:txBody>
          <a:bodyPr>
            <a:noAutofit/>
          </a:bodyPr>
          <a:lstStyle>
            <a:lvl1pPr marL="0" indent="0">
              <a:buNone/>
              <a:defRPr sz="2800" b="1" i="1"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6051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texto 3">
            <a:extLst>
              <a:ext uri="{FF2B5EF4-FFF2-40B4-BE49-F238E27FC236}">
                <a16:creationId xmlns:a16="http://schemas.microsoft.com/office/drawing/2014/main" id="{B453F37F-5D55-AC4F-974D-BF4312D173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57212" y="3731217"/>
            <a:ext cx="3932237" cy="194116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</a:t>
            </a:r>
            <a:r>
              <a:rPr lang="es-ES" dirty="0" err="1"/>
              <a:t>dolororem</a:t>
            </a:r>
            <a:endParaRPr lang="es-ES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33BEB3B7-E6A7-4D41-8331-B199B739A4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643179"/>
            <a:ext cx="10414800" cy="573437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s-ES" dirty="0"/>
              <a:t>ABOUT THE WEEK</a:t>
            </a:r>
          </a:p>
        </p:txBody>
      </p:sp>
      <p:sp>
        <p:nvSpPr>
          <p:cNvPr id="9" name="Marcador de posición de texto 6">
            <a:extLst>
              <a:ext uri="{FF2B5EF4-FFF2-40B4-BE49-F238E27FC236}">
                <a16:creationId xmlns:a16="http://schemas.microsoft.com/office/drawing/2014/main" id="{D291A48B-57C7-054F-A3D3-DB30ABA3C3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7212" y="1216616"/>
            <a:ext cx="10415588" cy="640848"/>
          </a:xfrm>
        </p:spPr>
        <p:txBody>
          <a:bodyPr>
            <a:norm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EC Square Sans Pro Light" panose="020B0506040000020004" pitchFamily="34" charset="0"/>
              </a:defRPr>
            </a:lvl1pPr>
          </a:lstStyle>
          <a:p>
            <a:pPr lvl="0"/>
            <a:r>
              <a:rPr lang="es-ES" dirty="0"/>
              <a:t>2020</a:t>
            </a:r>
          </a:p>
        </p:txBody>
      </p:sp>
      <p:sp>
        <p:nvSpPr>
          <p:cNvPr id="10" name="Marcador de posición de texto 3">
            <a:extLst>
              <a:ext uri="{FF2B5EF4-FFF2-40B4-BE49-F238E27FC236}">
                <a16:creationId xmlns:a16="http://schemas.microsoft.com/office/drawing/2014/main" id="{4443AF5A-AE0C-A047-A6AB-2EF548C08F13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557213" y="2630838"/>
            <a:ext cx="3932237" cy="988016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LAOREET DOLORE MAGNA ALIQUAM ERAT VOLUTPAT. UT WISI ENIM</a:t>
            </a:r>
          </a:p>
        </p:txBody>
      </p:sp>
    </p:spTree>
    <p:extLst>
      <p:ext uri="{BB962C8B-B14F-4D97-AF65-F5344CB8AC3E}">
        <p14:creationId xmlns:p14="http://schemas.microsoft.com/office/powerpoint/2010/main" val="315521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45B78C87-2D98-2D4D-B077-C738D05C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31" y="2530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TITLE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40E7C499-1D56-9D45-9FC3-0B7E11260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231" y="1717136"/>
            <a:ext cx="10440000" cy="39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 MASTER TEXT STYLES</a:t>
            </a:r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674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54" r:id="rId5"/>
    <p:sldLayoutId id="2147483657" r:id="rId6"/>
    <p:sldLayoutId id="2147483655" r:id="rId7"/>
    <p:sldLayoutId id="2147483662" r:id="rId8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1193800" algn="l"/>
        </a:tabLst>
        <a:defRPr sz="5000" b="0" i="0" kern="1200">
          <a:solidFill>
            <a:srgbClr val="00BF78"/>
          </a:solidFill>
          <a:latin typeface="EC Square Sans Pro Light" panose="020B050604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b="0" i="0" kern="1200">
          <a:solidFill>
            <a:srgbClr val="00BF78"/>
          </a:solidFill>
          <a:latin typeface="EC Square Sans Pro" panose="020B050604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2400" b="0" i="0" kern="1200">
          <a:solidFill>
            <a:srgbClr val="00BF78"/>
          </a:solidFill>
          <a:latin typeface="EC Square Sans Pro" panose="020B050604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2000" b="0" i="0" kern="1200">
          <a:solidFill>
            <a:srgbClr val="00BF78"/>
          </a:solidFill>
          <a:latin typeface="EC Square Sans Pro" panose="020B050604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b="0" i="0" kern="1200">
          <a:solidFill>
            <a:srgbClr val="00BF78"/>
          </a:solidFill>
          <a:latin typeface="EC Square Sans Pro" panose="020B050604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b="0" i="0" kern="1200">
          <a:solidFill>
            <a:srgbClr val="00BF78"/>
          </a:solidFill>
          <a:latin typeface="EC Square Sans Pro" panose="020B050604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>
            <a:extLst>
              <a:ext uri="{FF2B5EF4-FFF2-40B4-BE49-F238E27FC236}">
                <a16:creationId xmlns:a16="http://schemas.microsoft.com/office/drawing/2014/main" id="{BAEA080E-BA87-4DBD-807D-547A21273D53}"/>
              </a:ext>
            </a:extLst>
          </p:cNvPr>
          <p:cNvSpPr txBox="1">
            <a:spLocks/>
          </p:cNvSpPr>
          <p:nvPr/>
        </p:nvSpPr>
        <p:spPr>
          <a:xfrm>
            <a:off x="3761193" y="615483"/>
            <a:ext cx="6960397" cy="4207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193800" algn="l"/>
              </a:tabLst>
              <a:defRPr sz="5000" b="0" i="0" kern="1200">
                <a:solidFill>
                  <a:schemeClr val="bg1"/>
                </a:solidFill>
                <a:latin typeface="EC Square Sans Pro Light" panose="020B0506040000020004" pitchFamily="34" charset="0"/>
                <a:ea typeface="+mj-ea"/>
                <a:cs typeface="+mj-cs"/>
              </a:defRPr>
            </a:lvl1pPr>
          </a:lstStyle>
          <a:p>
            <a:r>
              <a:rPr lang="hr-HR" sz="5400" dirty="0">
                <a:solidFill>
                  <a:schemeClr val="tx1"/>
                </a:solidFill>
              </a:rPr>
              <a:t>PROJEKTNA NASTAVA</a:t>
            </a:r>
            <a:br>
              <a:rPr lang="hr-HR" sz="5400" dirty="0">
                <a:solidFill>
                  <a:schemeClr val="tx1"/>
                </a:solidFill>
              </a:rPr>
            </a:br>
            <a:r>
              <a:rPr lang="hr-HR" sz="5400" dirty="0">
                <a:solidFill>
                  <a:schemeClr val="tx1"/>
                </a:solidFill>
              </a:rPr>
              <a:t>U ONLINE OKRUŽENJU</a:t>
            </a:r>
          </a:p>
        </p:txBody>
      </p:sp>
      <p:sp>
        <p:nvSpPr>
          <p:cNvPr id="11" name="Podnaslov 2">
            <a:extLst>
              <a:ext uri="{FF2B5EF4-FFF2-40B4-BE49-F238E27FC236}">
                <a16:creationId xmlns:a16="http://schemas.microsoft.com/office/drawing/2014/main" id="{AF7ED4E2-6398-4E96-B6D7-975361E9A155}"/>
              </a:ext>
            </a:extLst>
          </p:cNvPr>
          <p:cNvSpPr txBox="1">
            <a:spLocks/>
          </p:cNvSpPr>
          <p:nvPr/>
        </p:nvSpPr>
        <p:spPr>
          <a:xfrm>
            <a:off x="7831082" y="5489097"/>
            <a:ext cx="5357600" cy="11602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b="0" i="0" kern="1200">
                <a:solidFill>
                  <a:srgbClr val="00BF78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2400" b="0" i="0" kern="1200">
                <a:solidFill>
                  <a:srgbClr val="00BF78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2000" b="0" i="0" kern="1200">
                <a:solidFill>
                  <a:srgbClr val="00BF78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b="0" i="0" kern="1200">
                <a:solidFill>
                  <a:srgbClr val="00BF78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b="0" i="0" kern="1200">
                <a:solidFill>
                  <a:srgbClr val="00BF78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</a:rPr>
              <a:t>Jelena Đurđević, </a:t>
            </a:r>
            <a:r>
              <a:rPr lang="hr-HR" dirty="0" err="1">
                <a:solidFill>
                  <a:schemeClr val="tx1"/>
                </a:solidFill>
              </a:rPr>
              <a:t>mag</a:t>
            </a:r>
            <a:r>
              <a:rPr lang="hr-HR" dirty="0">
                <a:solidFill>
                  <a:schemeClr val="tx1"/>
                </a:solidFill>
              </a:rPr>
              <a:t>. ing. </a:t>
            </a:r>
            <a:r>
              <a:rPr lang="hr-HR" dirty="0" err="1">
                <a:solidFill>
                  <a:schemeClr val="tx1"/>
                </a:solidFill>
              </a:rPr>
              <a:t>agr</a:t>
            </a:r>
            <a:r>
              <a:rPr lang="hr-HR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</a:rPr>
              <a:t>Srednja škola Matije Antuna </a:t>
            </a:r>
            <a:r>
              <a:rPr lang="hr-HR" dirty="0" err="1">
                <a:solidFill>
                  <a:schemeClr val="tx1"/>
                </a:solidFill>
              </a:rPr>
              <a:t>Reljkovića</a:t>
            </a:r>
            <a:r>
              <a:rPr lang="hr-HR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</a:rPr>
              <a:t>Slavonski Brod, Hrvatska</a:t>
            </a:r>
          </a:p>
        </p:txBody>
      </p:sp>
    </p:spTree>
    <p:extLst>
      <p:ext uri="{BB962C8B-B14F-4D97-AF65-F5344CB8AC3E}">
        <p14:creationId xmlns:p14="http://schemas.microsoft.com/office/powerpoint/2010/main" val="289774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174226A-05F0-4EAB-9AB2-BD7C235D69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05719" y="1422600"/>
            <a:ext cx="6169265" cy="3599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b="1" dirty="0">
                <a:solidFill>
                  <a:schemeClr val="tx1"/>
                </a:solidFill>
              </a:rPr>
              <a:t>Zaviri u svijet kukaca</a:t>
            </a:r>
          </a:p>
          <a:p>
            <a:pPr marL="0" indent="0">
              <a:buNone/>
            </a:pPr>
            <a:r>
              <a:rPr lang="hr-HR" sz="1800" dirty="0">
                <a:solidFill>
                  <a:schemeClr val="tx1"/>
                </a:solidFill>
              </a:rPr>
              <a:t>Zadatci za učenike:</a:t>
            </a:r>
          </a:p>
          <a:p>
            <a:r>
              <a:rPr lang="hr-HR" sz="1800" dirty="0">
                <a:solidFill>
                  <a:schemeClr val="tx1"/>
                </a:solidFill>
              </a:rPr>
              <a:t>fotografirati kukce u svojoj okolini</a:t>
            </a:r>
          </a:p>
          <a:p>
            <a:r>
              <a:rPr lang="hr-HR" sz="1800" dirty="0">
                <a:solidFill>
                  <a:schemeClr val="tx1"/>
                </a:solidFill>
              </a:rPr>
              <a:t>determinirati kukce uz pomoć aplikacije Picture </a:t>
            </a:r>
            <a:r>
              <a:rPr lang="hr-HR" sz="1800" dirty="0" err="1">
                <a:solidFill>
                  <a:schemeClr val="tx1"/>
                </a:solidFill>
              </a:rPr>
              <a:t>insect</a:t>
            </a:r>
            <a:endParaRPr lang="hr-HR" sz="1800" dirty="0">
              <a:solidFill>
                <a:schemeClr val="tx1"/>
              </a:solidFill>
            </a:endParaRPr>
          </a:p>
          <a:p>
            <a:r>
              <a:rPr lang="hr-HR" sz="1800" dirty="0">
                <a:solidFill>
                  <a:schemeClr val="tx1"/>
                </a:solidFill>
              </a:rPr>
              <a:t>izraditi digitalnu entomološku zbirku</a:t>
            </a:r>
          </a:p>
          <a:p>
            <a:r>
              <a:rPr lang="hr-HR" sz="1800" dirty="0">
                <a:solidFill>
                  <a:schemeClr val="tx1"/>
                </a:solidFill>
              </a:rPr>
              <a:t>izraditi kartice za determinaciju kukaca – </a:t>
            </a:r>
          </a:p>
          <a:p>
            <a:pPr marL="0" indent="0">
              <a:buNone/>
            </a:pPr>
            <a:r>
              <a:rPr lang="hr-HR" sz="1800" dirty="0">
                <a:solidFill>
                  <a:schemeClr val="tx1"/>
                </a:solidFill>
              </a:rPr>
              <a:t>    po povratku u školu</a:t>
            </a: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42E95E62-3AF0-4160-B806-58129E1F6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080" y="987206"/>
            <a:ext cx="5059680" cy="642180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tx1"/>
                </a:solidFill>
              </a:rPr>
              <a:t>Projektno–istraživački  zadatci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A4819763-59B0-480A-AC48-FDD4156927C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44" y="4051913"/>
            <a:ext cx="2065020" cy="275336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6B40623B-344D-4B88-AE46-5AF016328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656" y="3415727"/>
            <a:ext cx="2711057" cy="3425824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598C0F21-3AAC-48E1-AA72-BABA162F1A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65086" y="40331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193800" algn="l"/>
              </a:tabLst>
              <a:defRPr sz="5000" b="0" i="0" kern="1200">
                <a:solidFill>
                  <a:srgbClr val="00BF78"/>
                </a:solidFill>
                <a:latin typeface="EC Square Sans Pro Light" panose="020B0506040000020004" pitchFamily="34" charset="0"/>
                <a:ea typeface="+mj-ea"/>
                <a:cs typeface="+mj-cs"/>
              </a:defRPr>
            </a:lvl1pPr>
          </a:lstStyle>
          <a:p>
            <a:r>
              <a:rPr lang="hr-HR" sz="4800" dirty="0">
                <a:solidFill>
                  <a:schemeClr val="tx1"/>
                </a:solidFill>
              </a:rPr>
              <a:t>Praktična nastava u online okruženju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FB574C65-D791-46C3-8790-57E3802B2B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572" y="3129890"/>
            <a:ext cx="1694376" cy="367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36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C611469-53C4-4D42-A0B4-98B37F15CB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5827" y="2096466"/>
            <a:ext cx="8415666" cy="3402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dirty="0">
                <a:solidFill>
                  <a:schemeClr val="tx1"/>
                </a:solidFill>
              </a:rPr>
              <a:t>Organska vrtna kuharica</a:t>
            </a:r>
          </a:p>
          <a:p>
            <a:pPr marL="0" indent="0">
              <a:buNone/>
            </a:pPr>
            <a:r>
              <a:rPr lang="hr-HR" sz="1800" dirty="0">
                <a:solidFill>
                  <a:schemeClr val="tx1"/>
                </a:solidFill>
              </a:rPr>
              <a:t>Zadatci za učenike:</a:t>
            </a:r>
          </a:p>
          <a:p>
            <a:r>
              <a:rPr lang="hr-HR" sz="1800" dirty="0">
                <a:solidFill>
                  <a:schemeClr val="tx1"/>
                </a:solidFill>
              </a:rPr>
              <a:t>istražiti biljke i prirodne sastojke s </a:t>
            </a:r>
            <a:r>
              <a:rPr lang="hr-HR" sz="1800" dirty="0" err="1">
                <a:solidFill>
                  <a:schemeClr val="tx1"/>
                </a:solidFill>
              </a:rPr>
              <a:t>pesticidnim</a:t>
            </a:r>
            <a:r>
              <a:rPr lang="hr-HR" sz="1800" dirty="0">
                <a:solidFill>
                  <a:schemeClr val="tx1"/>
                </a:solidFill>
              </a:rPr>
              <a:t> ili hranidbenim djelovanjem</a:t>
            </a:r>
          </a:p>
          <a:p>
            <a:r>
              <a:rPr lang="hr-HR" sz="1800" dirty="0">
                <a:solidFill>
                  <a:schemeClr val="tx1"/>
                </a:solidFill>
              </a:rPr>
              <a:t>prikupiti recepte za pripremu biljnih juha te prirodnih pripravaka za zaštitu i </a:t>
            </a:r>
            <a:r>
              <a:rPr lang="hr-HR" sz="1800" dirty="0" err="1">
                <a:solidFill>
                  <a:schemeClr val="tx1"/>
                </a:solidFill>
              </a:rPr>
              <a:t>prihranu</a:t>
            </a:r>
            <a:r>
              <a:rPr lang="hr-HR" sz="1800" dirty="0">
                <a:solidFill>
                  <a:schemeClr val="tx1"/>
                </a:solidFill>
              </a:rPr>
              <a:t> u organskom povrtnjaku</a:t>
            </a:r>
          </a:p>
          <a:p>
            <a:r>
              <a:rPr lang="hr-HR" sz="1800" dirty="0">
                <a:solidFill>
                  <a:schemeClr val="tx1"/>
                </a:solidFill>
              </a:rPr>
              <a:t>izraditi Organsku vrtnu kuharicu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9D8619B-7F16-4396-96C4-EBCD67636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96" y="4439999"/>
            <a:ext cx="2006596" cy="2369184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059CC5FA-E324-4E18-B12F-3D0C74B2E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364" y="4136309"/>
            <a:ext cx="2612672" cy="268732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70072719-5153-4F7F-97C8-9CD50ABAB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912" y="4150756"/>
            <a:ext cx="2445753" cy="2658427"/>
          </a:xfrm>
          <a:prstGeom prst="rect">
            <a:avLst/>
          </a:prstGeom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4A1C89A3-1B87-4471-AF9D-32FE305B3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080" y="1454286"/>
            <a:ext cx="5191760" cy="642180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tx1"/>
                </a:solidFill>
              </a:rPr>
              <a:t>Projektno–istraživački  zadatci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17E30685-940E-4C1B-BCEE-FB10068EA6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25860" y="128724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193800" algn="l"/>
              </a:tabLst>
              <a:defRPr sz="5000" b="0" i="0" kern="1200">
                <a:solidFill>
                  <a:srgbClr val="00BF78"/>
                </a:solidFill>
                <a:latin typeface="EC Square Sans Pro Light" panose="020B0506040000020004" pitchFamily="34" charset="0"/>
                <a:ea typeface="+mj-ea"/>
                <a:cs typeface="+mj-cs"/>
              </a:defRPr>
            </a:lvl1pPr>
          </a:lstStyle>
          <a:p>
            <a:r>
              <a:rPr lang="hr-HR" sz="4800" dirty="0">
                <a:solidFill>
                  <a:schemeClr val="tx1"/>
                </a:solidFill>
              </a:rPr>
              <a:t>Praktična nastava u online okruženju</a:t>
            </a:r>
          </a:p>
        </p:txBody>
      </p:sp>
    </p:spTree>
    <p:extLst>
      <p:ext uri="{BB962C8B-B14F-4D97-AF65-F5344CB8AC3E}">
        <p14:creationId xmlns:p14="http://schemas.microsoft.com/office/powerpoint/2010/main" val="2830883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1C136E5-CF41-4542-8BD7-EF9012FC3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0351" y="1094446"/>
            <a:ext cx="5013960" cy="706316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r>
              <a:rPr kumimoji="0" lang="hr-HR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Projektno–istraživački  zadatci</a:t>
            </a:r>
          </a:p>
          <a:p>
            <a:endParaRPr lang="hr-HR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DE07219-4348-4BC8-8F2A-CA8CDBCF20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7331" y="1601929"/>
            <a:ext cx="6413104" cy="4500291"/>
          </a:xfrm>
        </p:spPr>
        <p:txBody>
          <a:bodyPr>
            <a:normAutofit lnSpcReduction="10000"/>
          </a:bodyPr>
          <a:lstStyle/>
          <a:p>
            <a:r>
              <a:rPr lang="hr-HR" sz="2800" b="1" dirty="0">
                <a:solidFill>
                  <a:schemeClr val="tx1"/>
                </a:solidFill>
              </a:rPr>
              <a:t>Mape za determinaciju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Zadatci za učenike: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-istražiti koje bolesti i štetnici napadaju pojedinu kulturu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hr-HR" sz="1600" dirty="0">
                <a:solidFill>
                  <a:schemeClr val="tx1"/>
                </a:solidFill>
              </a:rPr>
              <a:t>-izraditi mapu za determinaciju bolesti i štetnika pojedine kulture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(bilježnica, 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canva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publisher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power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hr-HR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point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…..)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hr-HR" sz="1600" dirty="0">
                <a:solidFill>
                  <a:schemeClr val="tx1"/>
                </a:solidFill>
              </a:rPr>
              <a:t>-mapa za determinaciju treba sadržavati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hr-HR" sz="1600" dirty="0">
                <a:solidFill>
                  <a:schemeClr val="tx1"/>
                </a:solidFill>
              </a:rPr>
              <a:t>                                                  -naziv bolesti/štetnika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hr-HR" sz="1600" dirty="0">
                <a:solidFill>
                  <a:schemeClr val="tx1"/>
                </a:solidFill>
              </a:rPr>
              <a:t>                                                  -opis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hr-HR" sz="1600" dirty="0">
                <a:solidFill>
                  <a:schemeClr val="tx1"/>
                </a:solidFill>
              </a:rPr>
              <a:t>                                                  -simptome napada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hr-HR" sz="1600" dirty="0">
                <a:solidFill>
                  <a:schemeClr val="tx1"/>
                </a:solidFill>
              </a:rPr>
              <a:t>                                                  -fotografije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-mapi za determinaciju priložiti tablicu popunjenu sljedećim podatcima: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n</a:t>
            </a:r>
            <a:r>
              <a:rPr lang="hr-HR" sz="1600" dirty="0" err="1">
                <a:solidFill>
                  <a:schemeClr val="tx1"/>
                </a:solidFill>
              </a:rPr>
              <a:t>aziv</a:t>
            </a:r>
            <a:r>
              <a:rPr lang="hr-HR" sz="1600" dirty="0">
                <a:solidFill>
                  <a:schemeClr val="tx1"/>
                </a:solidFill>
              </a:rPr>
              <a:t> bolesti/štetnika, opis, simptomi napada, mjesto napada, vrijeme napada, tko uzrokuje bolest/čini štetu, metode suzbijanja</a:t>
            </a: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00BF78"/>
              </a:solidFill>
              <a:effectLst/>
              <a:uLnTx/>
              <a:uFillTx/>
              <a:ea typeface="+mn-ea"/>
              <a:cs typeface="+mn-cs"/>
            </a:endParaRPr>
          </a:p>
          <a:p>
            <a:endParaRPr lang="hr-HR" sz="28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0AD483A-3EFC-409E-987C-57A63E313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423" y="1601929"/>
            <a:ext cx="3444240" cy="258796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54B254C-523F-44FF-BC83-FEBA47747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423" y="4337536"/>
            <a:ext cx="3444240" cy="229616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DD9B52F8-1F9F-4A56-B216-0E2E0BE6B7BD}"/>
              </a:ext>
            </a:extLst>
          </p:cNvPr>
          <p:cNvSpPr txBox="1">
            <a:spLocks/>
          </p:cNvSpPr>
          <p:nvPr/>
        </p:nvSpPr>
        <p:spPr>
          <a:xfrm>
            <a:off x="2025860" y="128724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193800" algn="l"/>
              </a:tabLst>
              <a:defRPr sz="5000" b="0" i="0" kern="1200">
                <a:solidFill>
                  <a:srgbClr val="00BF78"/>
                </a:solidFill>
                <a:latin typeface="EC Square Sans Pro Light" panose="020B0506040000020004" pitchFamily="34" charset="0"/>
                <a:ea typeface="+mj-ea"/>
                <a:cs typeface="+mj-cs"/>
              </a:defRPr>
            </a:lvl1pPr>
          </a:lstStyle>
          <a:p>
            <a:r>
              <a:rPr lang="hr-HR" sz="4800">
                <a:solidFill>
                  <a:schemeClr val="tx1"/>
                </a:solidFill>
              </a:rPr>
              <a:t>Praktična nastava u online okruženju</a:t>
            </a:r>
            <a:endParaRPr lang="hr-HR" sz="4800" dirty="0">
              <a:solidFill>
                <a:schemeClr val="tx1"/>
              </a:solidFill>
            </a:endParaRPr>
          </a:p>
        </p:txBody>
      </p:sp>
      <p:sp>
        <p:nvSpPr>
          <p:cNvPr id="9" name="Naslov 8">
            <a:extLst>
              <a:ext uri="{FF2B5EF4-FFF2-40B4-BE49-F238E27FC236}">
                <a16:creationId xmlns:a16="http://schemas.microsoft.com/office/drawing/2014/main" id="{24B694C3-2FAA-4A18-AFA3-75F716AFB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31" y="252001"/>
            <a:ext cx="10515600" cy="842446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00012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027EC77C-C256-4554-B959-F00886693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51384"/>
            <a:ext cx="3119120" cy="230035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FCE893D-3B27-4589-AEE0-6AA8E53F4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2763718"/>
            <a:ext cx="3293564" cy="2523997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0CA545F9-86F2-4AD2-9E27-F587010C24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184" y="290195"/>
            <a:ext cx="3528696" cy="2473523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24B38E23-30C4-4837-A723-8E3511140D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185" y="2865120"/>
            <a:ext cx="3528695" cy="2523997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4AE24AA3-6D05-4858-BEE1-0024C9E22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05007" y="-389636"/>
            <a:ext cx="2660650" cy="3651250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260F9645-D730-4A8D-A423-499E17ECB9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82782" y="2392045"/>
            <a:ext cx="2705100" cy="365125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36B04442-6CE9-437F-925E-E3DDFA2A7C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57975" y="3565143"/>
            <a:ext cx="25336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73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4C045BC-9516-402B-A202-1BF2A1A00B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231" y="396240"/>
            <a:ext cx="10515600" cy="5283889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7FBE749A-E313-4A43-A29E-1BFC48AF9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" y="120069"/>
            <a:ext cx="7162800" cy="116205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96A5A595-3915-4B7A-A04D-ADD67D52E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152" y="800788"/>
            <a:ext cx="6172200" cy="9906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0D05D99B-385F-4364-9869-FA8BB9E0D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" y="1777418"/>
            <a:ext cx="7116568" cy="398330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5881809-45D2-43C9-B838-AA0781E2F6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94" y="2233984"/>
            <a:ext cx="7165027" cy="149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2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E3248A9-5864-466C-8413-4240C2ADB7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230" y="345440"/>
            <a:ext cx="11632769" cy="53346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r-HR" sz="7200" dirty="0"/>
          </a:p>
          <a:p>
            <a:pPr marL="0" indent="0" algn="ctr">
              <a:buNone/>
            </a:pPr>
            <a:endParaRPr lang="hr-HR" sz="6600" dirty="0"/>
          </a:p>
          <a:p>
            <a:pPr marL="0" indent="0" algn="ctr">
              <a:buNone/>
            </a:pPr>
            <a:r>
              <a:rPr lang="hr-HR" sz="7200" dirty="0"/>
              <a:t>   </a:t>
            </a:r>
            <a:r>
              <a:rPr lang="hr-HR" sz="7200" dirty="0">
                <a:solidFill>
                  <a:schemeClr val="tx1"/>
                </a:solidFill>
              </a:rPr>
              <a:t>Hvala na pažnji!</a:t>
            </a:r>
          </a:p>
          <a:p>
            <a:pPr marL="0" indent="0" algn="ctr">
              <a:buNone/>
            </a:pPr>
            <a:r>
              <a:rPr lang="hr-HR" sz="2800" dirty="0">
                <a:solidFill>
                  <a:schemeClr val="tx1"/>
                </a:solidFill>
              </a:rPr>
              <a:t>       Evaluacijski listić: https://forms.gle/Qw3DeJVGtci6foaJ6</a:t>
            </a:r>
            <a:endParaRPr lang="hr-H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29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6EE211-5C21-47F7-9C16-44BBA39B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id="{F1B17AF2-A7D7-40B9-8C3A-B443737818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7002" cy="4109776"/>
          </a:xfrm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105EAF3F-804B-40C0-A200-3BC06789AD84}"/>
              </a:ext>
            </a:extLst>
          </p:cNvPr>
          <p:cNvSpPr/>
          <p:nvPr/>
        </p:nvSpPr>
        <p:spPr>
          <a:xfrm>
            <a:off x="156946" y="5193879"/>
            <a:ext cx="1840282" cy="117958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7EB757FE-9E06-4918-B65C-BAC310893F4D}"/>
              </a:ext>
            </a:extLst>
          </p:cNvPr>
          <p:cNvSpPr txBox="1"/>
          <p:nvPr/>
        </p:nvSpPr>
        <p:spPr>
          <a:xfrm>
            <a:off x="248815" y="5310845"/>
            <a:ext cx="1748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550 Učenika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35 Odjeljenja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12 zanimanja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60807F52-4C4D-4B3D-BABC-B4E0FEF63D2A}"/>
              </a:ext>
            </a:extLst>
          </p:cNvPr>
          <p:cNvSpPr/>
          <p:nvPr/>
        </p:nvSpPr>
        <p:spPr>
          <a:xfrm>
            <a:off x="2239826" y="4079631"/>
            <a:ext cx="3257579" cy="277836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ezervirano mjesto teksta 3">
            <a:extLst>
              <a:ext uri="{FF2B5EF4-FFF2-40B4-BE49-F238E27FC236}">
                <a16:creationId xmlns:a16="http://schemas.microsoft.com/office/drawing/2014/main" id="{44956AD4-48F8-4854-8D40-C9E93021F8FC}"/>
              </a:ext>
            </a:extLst>
          </p:cNvPr>
          <p:cNvSpPr txBox="1">
            <a:spLocks/>
          </p:cNvSpPr>
          <p:nvPr/>
        </p:nvSpPr>
        <p:spPr>
          <a:xfrm>
            <a:off x="2279542" y="4229067"/>
            <a:ext cx="3285810" cy="272129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b="0" i="0" kern="1200">
                <a:solidFill>
                  <a:srgbClr val="00BF78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2400" b="0" i="0" kern="1200">
                <a:solidFill>
                  <a:srgbClr val="00BF78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2000" b="0" i="0" kern="1200">
                <a:solidFill>
                  <a:srgbClr val="00BF78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b="0" i="0" kern="1200">
                <a:solidFill>
                  <a:srgbClr val="00BF78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800" b="0" i="0" kern="1200">
                <a:solidFill>
                  <a:srgbClr val="00BF78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dirty="0">
                <a:solidFill>
                  <a:schemeClr val="tx1"/>
                </a:solidFill>
              </a:rPr>
              <a:t>AGROTEHNIČAR </a:t>
            </a:r>
          </a:p>
          <a:p>
            <a:r>
              <a:rPr lang="hr-HR" sz="1400" dirty="0">
                <a:solidFill>
                  <a:schemeClr val="tx1"/>
                </a:solidFill>
              </a:rPr>
              <a:t>AGROTURISTIČKI TEHNIČAR </a:t>
            </a:r>
          </a:p>
          <a:p>
            <a:r>
              <a:rPr lang="hr-HR" sz="1400" dirty="0">
                <a:solidFill>
                  <a:schemeClr val="tx1"/>
                </a:solidFill>
              </a:rPr>
              <a:t>POLJOPRIVREDNI TEHNIČAR FITOFARMACEUT</a:t>
            </a:r>
          </a:p>
          <a:p>
            <a:r>
              <a:rPr lang="hr-HR" sz="1400" dirty="0">
                <a:solidFill>
                  <a:schemeClr val="tx1"/>
                </a:solidFill>
              </a:rPr>
              <a:t> POLJOPRIVREDNI GOSPODARSTVENIK</a:t>
            </a:r>
          </a:p>
          <a:p>
            <a:r>
              <a:rPr lang="hr-HR" sz="1400" dirty="0">
                <a:solidFill>
                  <a:schemeClr val="tx1"/>
                </a:solidFill>
              </a:rPr>
              <a:t> VRTLAR </a:t>
            </a:r>
          </a:p>
          <a:p>
            <a:r>
              <a:rPr lang="hr-HR" sz="1400" dirty="0">
                <a:solidFill>
                  <a:schemeClr val="tx1"/>
                </a:solidFill>
              </a:rPr>
              <a:t>MEHANIČAR POLJOPRIVREDNE MEHANIZACIJE</a:t>
            </a:r>
          </a:p>
          <a:p>
            <a:r>
              <a:rPr lang="hr-HR" sz="1400" dirty="0">
                <a:solidFill>
                  <a:schemeClr val="tx1"/>
                </a:solidFill>
              </a:rPr>
              <a:t> ŠUMARSKI TEHNIČAR </a:t>
            </a:r>
          </a:p>
          <a:p>
            <a:r>
              <a:rPr lang="hr-HR" sz="1400" dirty="0">
                <a:solidFill>
                  <a:schemeClr val="tx1"/>
                </a:solidFill>
              </a:rPr>
              <a:t>VETERINARSKI TEHNIČAR </a:t>
            </a:r>
          </a:p>
          <a:p>
            <a:r>
              <a:rPr lang="hr-HR" sz="1400" dirty="0">
                <a:solidFill>
                  <a:schemeClr val="tx1"/>
                </a:solidFill>
              </a:rPr>
              <a:t>PREHRAMBENI TEHNIČAR </a:t>
            </a:r>
          </a:p>
          <a:p>
            <a:r>
              <a:rPr lang="hr-HR" sz="1400" dirty="0">
                <a:solidFill>
                  <a:schemeClr val="tx1"/>
                </a:solidFill>
              </a:rPr>
              <a:t>TEHNIČAR GEODEZIJE I GEOINFORMATIKE </a:t>
            </a:r>
          </a:p>
          <a:p>
            <a:r>
              <a:rPr lang="hr-HR" sz="1400" dirty="0">
                <a:solidFill>
                  <a:schemeClr val="tx1"/>
                </a:solidFill>
              </a:rPr>
              <a:t>TEHNIČAR NUTRICIONIST</a:t>
            </a:r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EB02A6D8-5B93-4AC1-A552-B840A22FEAA8}"/>
              </a:ext>
            </a:extLst>
          </p:cNvPr>
          <p:cNvSpPr/>
          <p:nvPr/>
        </p:nvSpPr>
        <p:spPr>
          <a:xfrm>
            <a:off x="5719250" y="4765795"/>
            <a:ext cx="1587640" cy="14060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12313E60-87D9-44C4-8B49-8A9C6CB2446C}"/>
              </a:ext>
            </a:extLst>
          </p:cNvPr>
          <p:cNvSpPr txBox="1"/>
          <p:nvPr/>
        </p:nvSpPr>
        <p:spPr>
          <a:xfrm>
            <a:off x="5740003" y="4868650"/>
            <a:ext cx="1828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Škola mentor Regionalnim centrima kompetentnosti</a:t>
            </a:r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32275566-5557-4677-914E-DD1624DEA8E6}"/>
              </a:ext>
            </a:extLst>
          </p:cNvPr>
          <p:cNvSpPr/>
          <p:nvPr/>
        </p:nvSpPr>
        <p:spPr>
          <a:xfrm>
            <a:off x="7542785" y="4401245"/>
            <a:ext cx="2369673" cy="23769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D8A6C032-F636-4358-8C59-D216B2CDE892}"/>
              </a:ext>
            </a:extLst>
          </p:cNvPr>
          <p:cNvSpPr txBox="1"/>
          <p:nvPr/>
        </p:nvSpPr>
        <p:spPr>
          <a:xfrm>
            <a:off x="7631005" y="4589438"/>
            <a:ext cx="232116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Naša misija</a:t>
            </a:r>
          </a:p>
          <a:p>
            <a:endParaRPr lang="hr-HR" dirty="0"/>
          </a:p>
          <a:p>
            <a:r>
              <a:rPr lang="hr-HR" sz="1400" dirty="0"/>
              <a:t>Omogućiti svakom učeniku optimalan individualan razvoj suvremenim načinima, metodama i postupcima poučavanja te korištenjem suvremenih tehnologija</a:t>
            </a:r>
            <a:endParaRPr lang="hr-HR" dirty="0"/>
          </a:p>
        </p:txBody>
      </p:sp>
      <p:sp>
        <p:nvSpPr>
          <p:cNvPr id="20" name="Pravokutnik: zaobljeni kutovi 19">
            <a:extLst>
              <a:ext uri="{FF2B5EF4-FFF2-40B4-BE49-F238E27FC236}">
                <a16:creationId xmlns:a16="http://schemas.microsoft.com/office/drawing/2014/main" id="{148473FC-8CAB-4109-A690-97A818742D5A}"/>
              </a:ext>
            </a:extLst>
          </p:cNvPr>
          <p:cNvSpPr/>
          <p:nvPr/>
        </p:nvSpPr>
        <p:spPr>
          <a:xfrm>
            <a:off x="10131721" y="4194258"/>
            <a:ext cx="1886219" cy="2549111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A31D5667-ED64-4B73-BE4E-A5D541D69DEB}"/>
              </a:ext>
            </a:extLst>
          </p:cNvPr>
          <p:cNvSpPr txBox="1"/>
          <p:nvPr/>
        </p:nvSpPr>
        <p:spPr>
          <a:xfrm>
            <a:off x="10356494" y="4765795"/>
            <a:ext cx="1533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</a:t>
            </a:r>
            <a:r>
              <a:rPr lang="hr-HR"/>
              <a:t>20  velikih projekata</a:t>
            </a:r>
            <a:endParaRPr lang="hr-HR" dirty="0"/>
          </a:p>
          <a:p>
            <a:r>
              <a:rPr lang="hr-HR" dirty="0"/>
              <a:t>-Preko 5 milijuna eura</a:t>
            </a:r>
          </a:p>
        </p:txBody>
      </p:sp>
    </p:spTree>
    <p:extLst>
      <p:ext uri="{BB962C8B-B14F-4D97-AF65-F5344CB8AC3E}">
        <p14:creationId xmlns:p14="http://schemas.microsoft.com/office/powerpoint/2010/main" val="1051809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B7C938-9E6E-1D4D-A761-58A289508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272" y="51974"/>
            <a:ext cx="7722629" cy="1325563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Nastava na daljinu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268AC3-3251-F040-AB83-4E298FB6B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14445" y="3306172"/>
            <a:ext cx="5157787" cy="2103988"/>
          </a:xfrm>
        </p:spPr>
        <p:txBody>
          <a:bodyPr>
            <a:normAutofit fontScale="92500" lnSpcReduction="10000"/>
          </a:bodyPr>
          <a:lstStyle/>
          <a:p>
            <a:r>
              <a:rPr lang="hr-HR" dirty="0">
                <a:solidFill>
                  <a:schemeClr val="tx1"/>
                </a:solidFill>
              </a:rPr>
              <a:t>sudionici ubrzanih promjena u obrazovanju</a:t>
            </a:r>
          </a:p>
          <a:p>
            <a:r>
              <a:rPr lang="hr-HR" dirty="0">
                <a:solidFill>
                  <a:schemeClr val="tx1"/>
                </a:solidFill>
              </a:rPr>
              <a:t>kreatori otvorenog i fleksibilnijeg učenja te novih principa nastave</a:t>
            </a:r>
          </a:p>
          <a:p>
            <a:r>
              <a:rPr lang="hr-HR" dirty="0">
                <a:solidFill>
                  <a:schemeClr val="tx1"/>
                </a:solidFill>
              </a:rPr>
              <a:t>u kratkom vremenu pripremaju digitalne materijale za rad na daljinu</a:t>
            </a:r>
          </a:p>
          <a:p>
            <a:r>
              <a:rPr lang="hr-HR" dirty="0">
                <a:solidFill>
                  <a:schemeClr val="tx1"/>
                </a:solidFill>
              </a:rPr>
              <a:t>izrađuju nove modele praćenja i vrednovanja učenika</a:t>
            </a:r>
          </a:p>
          <a:p>
            <a:pPr marL="0" indent="0">
              <a:buNone/>
            </a:pPr>
            <a:endParaRPr lang="hr-HR" dirty="0"/>
          </a:p>
          <a:p>
            <a:endParaRPr lang="es-ES" dirty="0"/>
          </a:p>
        </p:txBody>
      </p:sp>
      <p:sp>
        <p:nvSpPr>
          <p:cNvPr id="6" name="Marcador de posición de texto 5">
            <a:extLst>
              <a:ext uri="{FF2B5EF4-FFF2-40B4-BE49-F238E27FC236}">
                <a16:creationId xmlns:a16="http://schemas.microsoft.com/office/drawing/2014/main" id="{48A2DEB7-EEDA-F549-8306-9E3C77CF92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87686" y="2572094"/>
            <a:ext cx="5158573" cy="387350"/>
          </a:xfrm>
          <a:noFill/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Nastavnici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Marcador de posición de texto 6">
            <a:extLst>
              <a:ext uri="{FF2B5EF4-FFF2-40B4-BE49-F238E27FC236}">
                <a16:creationId xmlns:a16="http://schemas.microsoft.com/office/drawing/2014/main" id="{0763DEDC-CEE2-274E-957C-965ADB396A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01607" y="2569828"/>
            <a:ext cx="5183188" cy="387350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Učenici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C3D32049-3AA4-C247-BFAE-93D26F751EA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017283" y="3174569"/>
            <a:ext cx="4174717" cy="2367195"/>
          </a:xfrm>
        </p:spPr>
        <p:txBody>
          <a:bodyPr/>
          <a:lstStyle/>
          <a:p>
            <a:r>
              <a:rPr lang="hr-HR" sz="1900" dirty="0">
                <a:solidFill>
                  <a:schemeClr val="tx1"/>
                </a:solidFill>
              </a:rPr>
              <a:t>digitalna generacija odrasla u digitalnom okruženju</a:t>
            </a:r>
          </a:p>
          <a:p>
            <a:r>
              <a:rPr lang="hr-HR" sz="1900" dirty="0">
                <a:solidFill>
                  <a:schemeClr val="tx1"/>
                </a:solidFill>
              </a:rPr>
              <a:t>ipak nailaze na mnoge poteškoće </a:t>
            </a:r>
          </a:p>
          <a:p>
            <a:r>
              <a:rPr lang="hr-HR" sz="1900" dirty="0">
                <a:solidFill>
                  <a:schemeClr val="tx1"/>
                </a:solidFill>
              </a:rPr>
              <a:t>osjećaju strah od nepoznatoga</a:t>
            </a:r>
          </a:p>
          <a:p>
            <a:r>
              <a:rPr lang="hr-HR" sz="1900" dirty="0">
                <a:solidFill>
                  <a:schemeClr val="tx1"/>
                </a:solidFill>
              </a:rPr>
              <a:t>loše organiziraju svoje vrijeme</a:t>
            </a:r>
          </a:p>
          <a:p>
            <a:r>
              <a:rPr lang="hr-HR" sz="1900" dirty="0">
                <a:solidFill>
                  <a:schemeClr val="tx1"/>
                </a:solidFill>
              </a:rPr>
              <a:t>žele povratak u školske klupe</a:t>
            </a:r>
          </a:p>
          <a:p>
            <a:endParaRPr lang="es-ES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812E56BF-A3F3-4070-83DE-686FA4054A23}"/>
              </a:ext>
            </a:extLst>
          </p:cNvPr>
          <p:cNvSpPr txBox="1"/>
          <p:nvPr/>
        </p:nvSpPr>
        <p:spPr>
          <a:xfrm>
            <a:off x="2140299" y="1377537"/>
            <a:ext cx="9550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Obrazovni sustavi diljem svijeta postavljeni su pred izazov digitalne nastave i kreiranja novih modela obrazovanja. Svi sudionici obrazovnih sustava postavljeni su u vrlo zahtjevnu, izazovnu i nepoznatu situaciju.</a:t>
            </a:r>
          </a:p>
        </p:txBody>
      </p:sp>
    </p:spTree>
    <p:extLst>
      <p:ext uri="{BB962C8B-B14F-4D97-AF65-F5344CB8AC3E}">
        <p14:creationId xmlns:p14="http://schemas.microsoft.com/office/powerpoint/2010/main" val="167998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F7F619-1462-D84A-8311-53041A32B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198" y="329303"/>
            <a:ext cx="9987953" cy="1281711"/>
          </a:xfrm>
        </p:spPr>
        <p:txBody>
          <a:bodyPr>
            <a:noAutofit/>
          </a:bodyPr>
          <a:lstStyle/>
          <a:p>
            <a:r>
              <a:rPr lang="hr-HR" sz="4400" dirty="0">
                <a:solidFill>
                  <a:schemeClr val="tx1"/>
                </a:solidFill>
              </a:rPr>
              <a:t>Srednja škola M. A. </a:t>
            </a:r>
            <a:r>
              <a:rPr lang="hr-HR" sz="4400" dirty="0" err="1">
                <a:solidFill>
                  <a:schemeClr val="tx1"/>
                </a:solidFill>
              </a:rPr>
              <a:t>Reljkovića</a:t>
            </a:r>
            <a:br>
              <a:rPr lang="hr-HR" sz="4400" dirty="0">
                <a:solidFill>
                  <a:schemeClr val="tx1"/>
                </a:solidFill>
              </a:rPr>
            </a:br>
            <a:r>
              <a:rPr lang="hr-HR" sz="4400" dirty="0">
                <a:solidFill>
                  <a:schemeClr val="tx1"/>
                </a:solidFill>
              </a:rPr>
              <a:t>u nastavi na daljinu</a:t>
            </a:r>
            <a:endParaRPr lang="es-ES" sz="4400" dirty="0">
              <a:solidFill>
                <a:schemeClr val="tx1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3C1FF43-1499-F44B-AE9E-A0286D4DB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17106" y="1585718"/>
            <a:ext cx="5157787" cy="4226732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nastava na daljinu u realnom vremenu</a:t>
            </a:r>
          </a:p>
          <a:p>
            <a:r>
              <a:rPr lang="hr-HR" dirty="0">
                <a:solidFill>
                  <a:schemeClr val="tx1"/>
                </a:solidFill>
              </a:rPr>
              <a:t>nastava prema redovnome rasporedu</a:t>
            </a:r>
          </a:p>
          <a:p>
            <a:r>
              <a:rPr lang="hr-HR" dirty="0">
                <a:solidFill>
                  <a:schemeClr val="tx1"/>
                </a:solidFill>
              </a:rPr>
              <a:t>nastavni sat 25 minuta</a:t>
            </a:r>
          </a:p>
          <a:p>
            <a:r>
              <a:rPr lang="hr-HR" dirty="0">
                <a:solidFill>
                  <a:schemeClr val="tx1"/>
                </a:solidFill>
              </a:rPr>
              <a:t>nastavni sat imao je konstrukciju pravog nastavnog sata s uvodom, motivacijom, razradom i ponavljanjem</a:t>
            </a:r>
          </a:p>
          <a:p>
            <a:r>
              <a:rPr lang="hr-HR" dirty="0">
                <a:solidFill>
                  <a:schemeClr val="tx1"/>
                </a:solidFill>
              </a:rPr>
              <a:t>komunikacija s učenicima putem dopisivanja u realnom vremenu ili glasovnog kanala</a:t>
            </a:r>
          </a:p>
          <a:p>
            <a:r>
              <a:rPr lang="hr-HR" dirty="0">
                <a:solidFill>
                  <a:schemeClr val="tx1"/>
                </a:solidFill>
              </a:rPr>
              <a:t>svakodnevni kontakt učenika i nastavnika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22074DE-06D9-4FE7-B125-F535983E6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441" y="4930127"/>
            <a:ext cx="5410200" cy="81915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90E99D3-B03F-41C6-A7B6-EC83393C0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441" y="5875623"/>
            <a:ext cx="54102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2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A306C0-8859-E84B-8F94-B20BE1B36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734" y="149363"/>
            <a:ext cx="9517830" cy="1325563"/>
          </a:xfrm>
        </p:spPr>
        <p:txBody>
          <a:bodyPr>
            <a:normAutofit/>
          </a:bodyPr>
          <a:lstStyle/>
          <a:p>
            <a:r>
              <a:rPr lang="hr-HR" sz="4800" dirty="0">
                <a:solidFill>
                  <a:schemeClr val="tx1"/>
                </a:solidFill>
              </a:rPr>
              <a:t>Praktična nastava u online okruženju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1AC9AB35-A6CB-8F42-AF0E-06815B49F6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4418" y="2394061"/>
            <a:ext cx="5080430" cy="2069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>
                <a:solidFill>
                  <a:schemeClr val="tx1"/>
                </a:solidFill>
              </a:rPr>
              <a:t>Kako u digitalnom okruženju razviti vještine koje bi učenici trebali steći praktičnim radom?                                                           </a:t>
            </a:r>
            <a:endParaRPr lang="es-ES" sz="3200" dirty="0">
              <a:solidFill>
                <a:schemeClr val="tx1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D6CFDF5-47FF-4267-81A8-53D705570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071" y="2150471"/>
            <a:ext cx="3823913" cy="231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1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18CDAAC-0313-46D6-8867-83E1EBE7FB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462" y="2197670"/>
            <a:ext cx="4510609" cy="1991362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</a:rPr>
              <a:t>projektno–istraživački zadatci</a:t>
            </a:r>
          </a:p>
          <a:p>
            <a:r>
              <a:rPr lang="hr-HR" sz="2400" dirty="0">
                <a:solidFill>
                  <a:schemeClr val="tx1"/>
                </a:solidFill>
              </a:rPr>
              <a:t>demonstracija vježbi i vještina putem autorskih video lekcija uz popratne radne listiće sa zadatcima za učenike</a:t>
            </a:r>
          </a:p>
          <a:p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79DEE03-9C88-48A5-8140-BC1497DB9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685" y="1717040"/>
            <a:ext cx="4929823" cy="409268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9C0D8626-E597-4B73-AAF3-98339FDA9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734" y="149363"/>
            <a:ext cx="9517830" cy="1325563"/>
          </a:xfrm>
        </p:spPr>
        <p:txBody>
          <a:bodyPr>
            <a:normAutofit/>
          </a:bodyPr>
          <a:lstStyle/>
          <a:p>
            <a:r>
              <a:rPr lang="hr-HR" sz="4800" dirty="0">
                <a:solidFill>
                  <a:schemeClr val="tx1"/>
                </a:solidFill>
              </a:rPr>
              <a:t>Praktična nastava u online okruženju</a:t>
            </a:r>
          </a:p>
        </p:txBody>
      </p:sp>
    </p:spTree>
    <p:extLst>
      <p:ext uri="{BB962C8B-B14F-4D97-AF65-F5344CB8AC3E}">
        <p14:creationId xmlns:p14="http://schemas.microsoft.com/office/powerpoint/2010/main" val="367623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64E24A2-27B2-4A8A-997E-8F1043EFA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47478" y="2082761"/>
            <a:ext cx="5157787" cy="3404229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prilagođen sadržaj</a:t>
            </a:r>
          </a:p>
          <a:p>
            <a:r>
              <a:rPr lang="hr-HR" dirty="0" err="1">
                <a:solidFill>
                  <a:schemeClr val="tx1"/>
                </a:solidFill>
              </a:rPr>
              <a:t>videolekcija</a:t>
            </a:r>
            <a:r>
              <a:rPr lang="hr-HR" dirty="0">
                <a:solidFill>
                  <a:schemeClr val="tx1"/>
                </a:solidFill>
              </a:rPr>
              <a:t> s uvodom, demonstracijom i zaključkom</a:t>
            </a:r>
          </a:p>
          <a:p>
            <a:r>
              <a:rPr lang="hr-HR" dirty="0">
                <a:solidFill>
                  <a:schemeClr val="tx1"/>
                </a:solidFill>
              </a:rPr>
              <a:t>demonstracija vježbi i vještina popraćena glasovnom uputom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A4C61516-0294-41FB-9563-3E7A9A90F5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22005" y="1574937"/>
            <a:ext cx="5158573" cy="387350"/>
          </a:xfrm>
        </p:spPr>
        <p:txBody>
          <a:bodyPr/>
          <a:lstStyle/>
          <a:p>
            <a:r>
              <a:rPr lang="hr-HR" dirty="0" err="1">
                <a:solidFill>
                  <a:schemeClr val="tx1"/>
                </a:solidFill>
              </a:rPr>
              <a:t>Videolekcije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7" name="Rezervirano mjesto teksta 6">
            <a:extLst>
              <a:ext uri="{FF2B5EF4-FFF2-40B4-BE49-F238E27FC236}">
                <a16:creationId xmlns:a16="http://schemas.microsoft.com/office/drawing/2014/main" id="{FD248443-93F0-4907-BBAE-B19FDF79C8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08812" y="1574937"/>
            <a:ext cx="5183188" cy="387350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Zadatak za učenike</a:t>
            </a:r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A8B68CD8-3551-4DB8-8C21-9F74F65428F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7008812" y="2018671"/>
            <a:ext cx="5157787" cy="2977370"/>
          </a:xfrm>
        </p:spPr>
        <p:txBody>
          <a:bodyPr>
            <a:normAutofit lnSpcReduction="10000"/>
          </a:bodyPr>
          <a:lstStyle/>
          <a:p>
            <a:r>
              <a:rPr lang="hr-HR" dirty="0">
                <a:solidFill>
                  <a:schemeClr val="tx1"/>
                </a:solidFill>
              </a:rPr>
              <a:t>pogledati </a:t>
            </a:r>
            <a:r>
              <a:rPr lang="hr-HR" dirty="0" err="1">
                <a:solidFill>
                  <a:schemeClr val="tx1"/>
                </a:solidFill>
              </a:rPr>
              <a:t>videolekciju</a:t>
            </a:r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</a:rPr>
              <a:t>u dnevnike rada zabilježiti demonstriranu vježbu korak po korak</a:t>
            </a:r>
          </a:p>
          <a:p>
            <a:r>
              <a:rPr lang="hr-HR" dirty="0">
                <a:solidFill>
                  <a:schemeClr val="tx1"/>
                </a:solidFill>
              </a:rPr>
              <a:t>izvesti vježbu kod kuće</a:t>
            </a:r>
          </a:p>
          <a:p>
            <a:r>
              <a:rPr lang="hr-HR" dirty="0">
                <a:solidFill>
                  <a:schemeClr val="tx1"/>
                </a:solidFill>
              </a:rPr>
              <a:t>fotografirati/snimiti tijek </a:t>
            </a: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</a:rPr>
              <a:t>    izvođenja vježbe </a:t>
            </a:r>
          </a:p>
          <a:p>
            <a:r>
              <a:rPr lang="hr-HR" dirty="0">
                <a:solidFill>
                  <a:schemeClr val="tx1"/>
                </a:solidFill>
              </a:rPr>
              <a:t>izraditi kolaž fotografija izvođenja </a:t>
            </a: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</a:rPr>
              <a:t>    vježbe uz opis svakog koraka</a:t>
            </a: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8902CC16-2011-4FB4-8BB9-68F621D4E367}"/>
              </a:ext>
            </a:extLst>
          </p:cNvPr>
          <p:cNvSpPr txBox="1">
            <a:spLocks/>
          </p:cNvSpPr>
          <p:nvPr/>
        </p:nvSpPr>
        <p:spPr>
          <a:xfrm>
            <a:off x="4769156" y="977409"/>
            <a:ext cx="2427809" cy="593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2"/>
              </a:buBlip>
              <a:defRPr sz="2000" b="1" i="0" kern="1200">
                <a:solidFill>
                  <a:srgbClr val="00BF78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2000" b="1" i="0" kern="1200">
                <a:solidFill>
                  <a:srgbClr val="00BF78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1800" b="1" i="0" kern="1200">
                <a:solidFill>
                  <a:srgbClr val="00BF78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1600" b="1" i="0" kern="1200">
                <a:solidFill>
                  <a:srgbClr val="00BF78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None/>
              <a:defRPr sz="1600" b="1" i="0" kern="1200">
                <a:solidFill>
                  <a:srgbClr val="00BF78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 err="1">
                <a:solidFill>
                  <a:schemeClr val="tx1"/>
                </a:solidFill>
              </a:rPr>
              <a:t>Videolekcije</a:t>
            </a:r>
            <a:endParaRPr lang="hr-HR" sz="2800" dirty="0">
              <a:solidFill>
                <a:schemeClr val="tx1"/>
              </a:solidFill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5B3EC637-C1AB-4E62-B6F6-0C61A65DB31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156" y="3784876"/>
            <a:ext cx="2239656" cy="3274629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7CC49921-2829-4BE0-BED6-4127AC3AC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111" y="0"/>
            <a:ext cx="10515600" cy="1325562"/>
          </a:xfrm>
        </p:spPr>
        <p:txBody>
          <a:bodyPr>
            <a:normAutofit/>
          </a:bodyPr>
          <a:lstStyle/>
          <a:p>
            <a:r>
              <a:rPr lang="hr-HR" sz="4800" dirty="0">
                <a:solidFill>
                  <a:schemeClr val="tx1"/>
                </a:solidFill>
              </a:rPr>
              <a:t>Praktična nastava u online okruženju</a:t>
            </a:r>
          </a:p>
        </p:txBody>
      </p:sp>
    </p:spTree>
    <p:extLst>
      <p:ext uri="{BB962C8B-B14F-4D97-AF65-F5344CB8AC3E}">
        <p14:creationId xmlns:p14="http://schemas.microsoft.com/office/powerpoint/2010/main" val="3762288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366243F5-369F-4FF3-978E-B42EA108020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035" y="168323"/>
            <a:ext cx="3114041" cy="311404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539C0A35-CA59-4801-AD2E-902A38660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96" y="1010976"/>
            <a:ext cx="2124139" cy="411847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6FAEF6C1-0109-4997-A3F5-F33DC8EAC1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56" y="3530600"/>
            <a:ext cx="3327400" cy="332740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9B22660D-0003-4CA2-B34F-F8971D411B3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036" y="3530600"/>
            <a:ext cx="3114040" cy="3114040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37A9E24B-7E48-423C-8CF6-520B688DFF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56" y="-45036"/>
            <a:ext cx="33274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47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8045A1A-AFB2-46F0-A466-BD35CC31E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8800" y="1032953"/>
            <a:ext cx="4556975" cy="642180"/>
          </a:xfrm>
        </p:spPr>
        <p:txBody>
          <a:bodyPr>
            <a:normAutofit fontScale="92500"/>
          </a:bodyPr>
          <a:lstStyle/>
          <a:p>
            <a:r>
              <a:rPr lang="hr-HR" sz="2800" dirty="0">
                <a:solidFill>
                  <a:schemeClr val="tx1"/>
                </a:solidFill>
              </a:rPr>
              <a:t>Projektno-istraživački  zadatci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2042631-76F3-4EC1-8D8D-DAB6142E9C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61962" y="1430683"/>
            <a:ext cx="7304290" cy="38640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dirty="0">
                <a:solidFill>
                  <a:schemeClr val="tx1"/>
                </a:solidFill>
              </a:rPr>
              <a:t>Zaviri u svijet korova</a:t>
            </a:r>
          </a:p>
          <a:p>
            <a:pPr marL="0" indent="0">
              <a:buNone/>
            </a:pPr>
            <a:r>
              <a:rPr lang="hr-HR" sz="1800" dirty="0">
                <a:solidFill>
                  <a:schemeClr val="tx1"/>
                </a:solidFill>
              </a:rPr>
              <a:t>Zadatci za učenike:</a:t>
            </a:r>
          </a:p>
          <a:p>
            <a:r>
              <a:rPr lang="hr-HR" sz="1800" dirty="0">
                <a:solidFill>
                  <a:schemeClr val="tx1"/>
                </a:solidFill>
              </a:rPr>
              <a:t>podjela učenika u skupine prema kulturama koje uzgajaju na svojim OPG-ovima</a:t>
            </a:r>
          </a:p>
          <a:p>
            <a:r>
              <a:rPr lang="hr-HR" sz="1800" dirty="0">
                <a:solidFill>
                  <a:schemeClr val="tx1"/>
                </a:solidFill>
              </a:rPr>
              <a:t>istražiti korove pojedinih kultura</a:t>
            </a:r>
          </a:p>
          <a:p>
            <a:r>
              <a:rPr lang="hr-HR" sz="1800" dirty="0">
                <a:solidFill>
                  <a:schemeClr val="tx1"/>
                </a:solidFill>
              </a:rPr>
              <a:t>izraditi popis korova pojedinih kultura</a:t>
            </a:r>
          </a:p>
          <a:p>
            <a:r>
              <a:rPr lang="hr-HR" sz="1800" dirty="0">
                <a:solidFill>
                  <a:schemeClr val="tx1"/>
                </a:solidFill>
              </a:rPr>
              <a:t>fotografirati korove u vlastitim voćnjacima, poljima, vrtovima</a:t>
            </a:r>
          </a:p>
          <a:p>
            <a:r>
              <a:rPr lang="hr-HR" sz="1800" dirty="0">
                <a:solidFill>
                  <a:schemeClr val="tx1"/>
                </a:solidFill>
              </a:rPr>
              <a:t>determinirati korove uz pomoć aplikacija </a:t>
            </a:r>
            <a:r>
              <a:rPr lang="hr-HR" sz="1800" dirty="0" err="1">
                <a:solidFill>
                  <a:schemeClr val="tx1"/>
                </a:solidFill>
              </a:rPr>
              <a:t>Seek</a:t>
            </a:r>
            <a:r>
              <a:rPr lang="hr-HR" sz="1800" dirty="0">
                <a:solidFill>
                  <a:schemeClr val="tx1"/>
                </a:solidFill>
              </a:rPr>
              <a:t> i Plant net</a:t>
            </a:r>
          </a:p>
          <a:p>
            <a:r>
              <a:rPr lang="hr-HR" sz="1800" dirty="0">
                <a:solidFill>
                  <a:schemeClr val="tx1"/>
                </a:solidFill>
              </a:rPr>
              <a:t>izraditi digitalni herbarij</a:t>
            </a:r>
          </a:p>
          <a:p>
            <a:r>
              <a:rPr lang="hr-HR" sz="1800" dirty="0">
                <a:solidFill>
                  <a:schemeClr val="tx1"/>
                </a:solidFill>
              </a:rPr>
              <a:t>izraditi kartice za determinaciju – po povratku u školu</a:t>
            </a:r>
          </a:p>
          <a:p>
            <a:endParaRPr lang="hr-HR" sz="1800" dirty="0"/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2F1389CE-1865-4C89-8294-60D2EE2CD72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894" y="5064806"/>
            <a:ext cx="2359152" cy="1747520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3FA93ED2-6BE1-4CB6-AD07-E85BAA3FC3D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74" y="5076721"/>
            <a:ext cx="2359152" cy="1769364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F7D3C42B-AD87-4ACE-9103-BAA04448505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107" y="5064806"/>
            <a:ext cx="2359152" cy="1793194"/>
          </a:xfrm>
          <a:prstGeom prst="rect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id="{79379FCF-1EFD-4068-9106-B19167D6946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31521" y="4769912"/>
            <a:ext cx="1769365" cy="2359153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C6933205-D5B2-46B1-82A4-DD85AC2CA28B}"/>
              </a:ext>
            </a:extLst>
          </p:cNvPr>
          <p:cNvSpPr txBox="1">
            <a:spLocks/>
          </p:cNvSpPr>
          <p:nvPr/>
        </p:nvSpPr>
        <p:spPr>
          <a:xfrm>
            <a:off x="2266734" y="149363"/>
            <a:ext cx="95178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193800" algn="l"/>
              </a:tabLst>
              <a:defRPr sz="5000" b="0" i="0" kern="1200">
                <a:solidFill>
                  <a:srgbClr val="00BF78"/>
                </a:solidFill>
                <a:latin typeface="EC Square Sans Pro Light" panose="020B0506040000020004" pitchFamily="34" charset="0"/>
                <a:ea typeface="+mj-ea"/>
                <a:cs typeface="+mj-cs"/>
              </a:defRPr>
            </a:lvl1pPr>
          </a:lstStyle>
          <a:p>
            <a:r>
              <a:rPr lang="hr-HR" sz="4800" dirty="0">
                <a:solidFill>
                  <a:schemeClr val="tx1"/>
                </a:solidFill>
              </a:rPr>
              <a:t>Praktična nastava u online okruženju</a:t>
            </a:r>
          </a:p>
        </p:txBody>
      </p:sp>
      <p:sp>
        <p:nvSpPr>
          <p:cNvPr id="7" name="Naslov 6">
            <a:extLst>
              <a:ext uri="{FF2B5EF4-FFF2-40B4-BE49-F238E27FC236}">
                <a16:creationId xmlns:a16="http://schemas.microsoft.com/office/drawing/2014/main" id="{D1D700F0-163E-4693-B652-811F24A69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31" y="252001"/>
            <a:ext cx="10515600" cy="902042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1859844"/>
      </p:ext>
    </p:extLst>
  </p:cSld>
  <p:clrMapOvr>
    <a:masterClrMapping/>
  </p:clrMapOvr>
</p:sld>
</file>

<file path=ppt/theme/theme1.xml><?xml version="1.0" encoding="utf-8"?>
<a:theme xmlns:a="http://schemas.openxmlformats.org/drawingml/2006/main" name="Green_Items_Op1">
  <a:themeElements>
    <a:clrScheme name="FFFFFF">
      <a:dk1>
        <a:srgbClr val="000000"/>
      </a:dk1>
      <a:lt1>
        <a:srgbClr val="FFFFFF"/>
      </a:lt1>
      <a:dk2>
        <a:srgbClr val="28D1D1"/>
      </a:dk2>
      <a:lt2>
        <a:srgbClr val="BF70FF"/>
      </a:lt2>
      <a:accent1>
        <a:srgbClr val="00BF78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2384</TotalTime>
  <Words>605</Words>
  <Application>Microsoft Office PowerPoint</Application>
  <PresentationFormat>Široki zaslon</PresentationFormat>
  <Paragraphs>108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0" baseType="lpstr">
      <vt:lpstr>Arial</vt:lpstr>
      <vt:lpstr>Calibri</vt:lpstr>
      <vt:lpstr>EC Square Sans Pro</vt:lpstr>
      <vt:lpstr>EC Square Sans Pro Light</vt:lpstr>
      <vt:lpstr>Green_Items_Op1</vt:lpstr>
      <vt:lpstr>PowerPoint prezentacija</vt:lpstr>
      <vt:lpstr>PowerPoint prezentacija</vt:lpstr>
      <vt:lpstr>Nastava na daljinu</vt:lpstr>
      <vt:lpstr>Srednja škola M. A. Reljkovića u nastavi na daljinu</vt:lpstr>
      <vt:lpstr>Praktična nastava u online okruženju</vt:lpstr>
      <vt:lpstr>Praktična nastava u online okruženju</vt:lpstr>
      <vt:lpstr>Praktična nastava u online okruženju</vt:lpstr>
      <vt:lpstr>PowerPoint prezentacija</vt:lpstr>
      <vt:lpstr>PowerPoint prezentacija</vt:lpstr>
      <vt:lpstr>Praktična nastava u online okruženju</vt:lpstr>
      <vt:lpstr>Praktična nastava u online okruženju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Korisnik</cp:lastModifiedBy>
  <cp:revision>87</cp:revision>
  <dcterms:created xsi:type="dcterms:W3CDTF">2020-08-11T15:43:00Z</dcterms:created>
  <dcterms:modified xsi:type="dcterms:W3CDTF">2021-03-22T10:23:19Z</dcterms:modified>
</cp:coreProperties>
</file>